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9" r:id="rId19"/>
    <p:sldId id="273" r:id="rId20"/>
    <p:sldId id="274" r:id="rId21"/>
    <p:sldId id="277" r:id="rId22"/>
    <p:sldId id="275" r:id="rId23"/>
    <p:sldId id="276" r:id="rId24"/>
    <p:sldId id="278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id-ID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08FD5"/>
    <a:srgbClr val="558FD5"/>
    <a:srgbClr val="0079B8"/>
    <a:srgbClr val="0081BD"/>
    <a:srgbClr val="3399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6" autoAdjust="0"/>
    <p:restoredTop sz="94660"/>
  </p:normalViewPr>
  <p:slideViewPr>
    <p:cSldViewPr>
      <p:cViewPr varScale="1">
        <p:scale>
          <a:sx n="70" d="100"/>
          <a:sy n="70" d="100"/>
        </p:scale>
        <p:origin x="-157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BA544-F16E-4E02-A055-1B806B09DD8E}" type="doc">
      <dgm:prSet loTypeId="urn:microsoft.com/office/officeart/2005/8/layout/chevron1" loCatId="process" qsTypeId="urn:microsoft.com/office/officeart/2005/8/quickstyle/3d1" qsCatId="3D" csTypeId="urn:microsoft.com/office/officeart/2005/8/colors/colorful1#1" csCatId="colorful" phldr="1"/>
      <dgm:spPr/>
    </dgm:pt>
    <dgm:pt modelId="{44D2A080-4E1E-413D-8615-39DB2CB751A4}">
      <dgm:prSet phldrT="[Text]"/>
      <dgm:spPr/>
      <dgm:t>
        <a:bodyPr/>
        <a:lstStyle/>
        <a:p>
          <a:r>
            <a:rPr lang="en-US" dirty="0" smtClean="0"/>
            <a:t>Inciting Incident</a:t>
          </a:r>
          <a:endParaRPr lang="en-US" dirty="0"/>
        </a:p>
      </dgm:t>
    </dgm:pt>
    <dgm:pt modelId="{3577A70C-1D52-4288-9222-5B332B82CFC6}" type="parTrans" cxnId="{43040C65-F503-42B7-953D-AB222C1DCAD3}">
      <dgm:prSet/>
      <dgm:spPr/>
      <dgm:t>
        <a:bodyPr/>
        <a:lstStyle/>
        <a:p>
          <a:endParaRPr lang="en-US"/>
        </a:p>
      </dgm:t>
    </dgm:pt>
    <dgm:pt modelId="{E2006802-B5BD-466A-AC4B-3AE4A1CF7DF4}" type="sibTrans" cxnId="{43040C65-F503-42B7-953D-AB222C1DCAD3}">
      <dgm:prSet/>
      <dgm:spPr/>
      <dgm:t>
        <a:bodyPr/>
        <a:lstStyle/>
        <a:p>
          <a:endParaRPr lang="en-US"/>
        </a:p>
      </dgm:t>
    </dgm:pt>
    <dgm:pt modelId="{C21008C0-EB57-4946-A483-20352F90E22C}">
      <dgm:prSet phldrT="[Text]"/>
      <dgm:spPr/>
      <dgm:t>
        <a:bodyPr/>
        <a:lstStyle/>
        <a:p>
          <a:r>
            <a:rPr lang="en-US" dirty="0" smtClean="0"/>
            <a:t>Rising Action</a:t>
          </a:r>
          <a:endParaRPr lang="en-US" dirty="0"/>
        </a:p>
      </dgm:t>
    </dgm:pt>
    <dgm:pt modelId="{4B489931-EE0D-4996-8F96-2F8322291F38}" type="parTrans" cxnId="{45716953-7072-4F9C-B397-B8E430C85DCE}">
      <dgm:prSet/>
      <dgm:spPr/>
      <dgm:t>
        <a:bodyPr/>
        <a:lstStyle/>
        <a:p>
          <a:endParaRPr lang="en-US"/>
        </a:p>
      </dgm:t>
    </dgm:pt>
    <dgm:pt modelId="{0CE4453D-1055-4397-B2C1-CA94E4A27952}" type="sibTrans" cxnId="{45716953-7072-4F9C-B397-B8E430C85DCE}">
      <dgm:prSet/>
      <dgm:spPr/>
      <dgm:t>
        <a:bodyPr/>
        <a:lstStyle/>
        <a:p>
          <a:endParaRPr lang="en-US"/>
        </a:p>
      </dgm:t>
    </dgm:pt>
    <dgm:pt modelId="{0785BF31-5CC8-4903-BAFB-6C9373ACF93E}">
      <dgm:prSet phldrT="[Text]"/>
      <dgm:spPr/>
      <dgm:t>
        <a:bodyPr/>
        <a:lstStyle/>
        <a:p>
          <a:r>
            <a:rPr lang="en-US" dirty="0" smtClean="0"/>
            <a:t>Climax</a:t>
          </a:r>
          <a:endParaRPr lang="en-US" dirty="0"/>
        </a:p>
      </dgm:t>
    </dgm:pt>
    <dgm:pt modelId="{FFF13C01-57F0-4CC7-B4CB-FA2BF672CE81}" type="parTrans" cxnId="{BF47433D-19CC-4C32-9E91-5669B27941C8}">
      <dgm:prSet/>
      <dgm:spPr/>
      <dgm:t>
        <a:bodyPr/>
        <a:lstStyle/>
        <a:p>
          <a:endParaRPr lang="en-US"/>
        </a:p>
      </dgm:t>
    </dgm:pt>
    <dgm:pt modelId="{91D0750F-A324-42EC-8D63-9A876CF6E1C3}" type="sibTrans" cxnId="{BF47433D-19CC-4C32-9E91-5669B27941C8}">
      <dgm:prSet/>
      <dgm:spPr/>
      <dgm:t>
        <a:bodyPr/>
        <a:lstStyle/>
        <a:p>
          <a:endParaRPr lang="en-US"/>
        </a:p>
      </dgm:t>
    </dgm:pt>
    <dgm:pt modelId="{177D1C2E-BBC6-48C3-A497-020EC0522FEF}">
      <dgm:prSet phldrT="[Text]"/>
      <dgm:spPr/>
      <dgm:t>
        <a:bodyPr/>
        <a:lstStyle/>
        <a:p>
          <a:r>
            <a:rPr lang="en-US" dirty="0" smtClean="0"/>
            <a:t>Resolution</a:t>
          </a:r>
          <a:endParaRPr lang="en-US" dirty="0"/>
        </a:p>
      </dgm:t>
    </dgm:pt>
    <dgm:pt modelId="{6E3A7C19-4C06-4660-8CBE-B529802499B6}" type="parTrans" cxnId="{86CE3887-3210-40D1-87A1-C8E23C6602B3}">
      <dgm:prSet/>
      <dgm:spPr/>
      <dgm:t>
        <a:bodyPr/>
        <a:lstStyle/>
        <a:p>
          <a:endParaRPr lang="en-US"/>
        </a:p>
      </dgm:t>
    </dgm:pt>
    <dgm:pt modelId="{85A8ADF7-1FA4-46A4-A8E5-A7065DF5CD4D}" type="sibTrans" cxnId="{86CE3887-3210-40D1-87A1-C8E23C6602B3}">
      <dgm:prSet/>
      <dgm:spPr/>
      <dgm:t>
        <a:bodyPr/>
        <a:lstStyle/>
        <a:p>
          <a:endParaRPr lang="en-US"/>
        </a:p>
      </dgm:t>
    </dgm:pt>
    <dgm:pt modelId="{E23F0205-39EB-4A7E-80F1-74B61A64F6AB}">
      <dgm:prSet phldrT="[Text]"/>
      <dgm:spPr/>
      <dgm:t>
        <a:bodyPr/>
        <a:lstStyle/>
        <a:p>
          <a:r>
            <a:rPr lang="en-US" dirty="0" err="1" smtClean="0"/>
            <a:t>Pasing</a:t>
          </a:r>
          <a:endParaRPr lang="en-US" dirty="0"/>
        </a:p>
      </dgm:t>
    </dgm:pt>
    <dgm:pt modelId="{0093E3C5-FFCA-4C4F-87EE-BFEFFFB784D4}" type="parTrans" cxnId="{6D5ECA46-9395-4A6B-8D4E-B5C4DA8C6370}">
      <dgm:prSet/>
      <dgm:spPr/>
      <dgm:t>
        <a:bodyPr/>
        <a:lstStyle/>
        <a:p>
          <a:endParaRPr lang="en-US"/>
        </a:p>
      </dgm:t>
    </dgm:pt>
    <dgm:pt modelId="{2ECFF36A-5747-4A25-B9A5-56984007F9E0}" type="sibTrans" cxnId="{6D5ECA46-9395-4A6B-8D4E-B5C4DA8C6370}">
      <dgm:prSet/>
      <dgm:spPr/>
      <dgm:t>
        <a:bodyPr/>
        <a:lstStyle/>
        <a:p>
          <a:endParaRPr lang="en-US"/>
        </a:p>
      </dgm:t>
    </dgm:pt>
    <dgm:pt modelId="{F3C1933D-667F-4F91-A2DF-FD6CE0EAC2A6}" type="pres">
      <dgm:prSet presAssocID="{1E4BA544-F16E-4E02-A055-1B806B09DD8E}" presName="Name0" presStyleCnt="0">
        <dgm:presLayoutVars>
          <dgm:dir/>
          <dgm:animLvl val="lvl"/>
          <dgm:resizeHandles val="exact"/>
        </dgm:presLayoutVars>
      </dgm:prSet>
      <dgm:spPr/>
    </dgm:pt>
    <dgm:pt modelId="{FFF4EF34-19D5-47BB-940F-86F0EE884985}" type="pres">
      <dgm:prSet presAssocID="{44D2A080-4E1E-413D-8615-39DB2CB751A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F1E5B-569B-46BA-B8F1-4420D97F506B}" type="pres">
      <dgm:prSet presAssocID="{E2006802-B5BD-466A-AC4B-3AE4A1CF7DF4}" presName="parTxOnlySpace" presStyleCnt="0"/>
      <dgm:spPr/>
    </dgm:pt>
    <dgm:pt modelId="{9CBC7F4B-DB05-49ED-8B80-77D76425801E}" type="pres">
      <dgm:prSet presAssocID="{C21008C0-EB57-4946-A483-20352F90E22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D04AB0-54FE-4CFA-B6E0-2184CF6E4A22}" type="pres">
      <dgm:prSet presAssocID="{0CE4453D-1055-4397-B2C1-CA94E4A27952}" presName="parTxOnlySpace" presStyleCnt="0"/>
      <dgm:spPr/>
    </dgm:pt>
    <dgm:pt modelId="{C7A96161-36C6-4B0A-9A27-85850C9BA7A0}" type="pres">
      <dgm:prSet presAssocID="{E23F0205-39EB-4A7E-80F1-74B61A64F6A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A82C4B-9720-42C6-9956-FAF5EF55D355}" type="pres">
      <dgm:prSet presAssocID="{2ECFF36A-5747-4A25-B9A5-56984007F9E0}" presName="parTxOnlySpace" presStyleCnt="0"/>
      <dgm:spPr/>
    </dgm:pt>
    <dgm:pt modelId="{EB22B51E-EAD4-4D89-A9FE-28B2F265F8B1}" type="pres">
      <dgm:prSet presAssocID="{0785BF31-5CC8-4903-BAFB-6C9373ACF93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31ACB-CD45-450B-B5ED-96627C09FCBC}" type="pres">
      <dgm:prSet presAssocID="{91D0750F-A324-42EC-8D63-9A876CF6E1C3}" presName="parTxOnlySpace" presStyleCnt="0"/>
      <dgm:spPr/>
    </dgm:pt>
    <dgm:pt modelId="{50975B9C-21B3-4CC9-9980-BE20DCC0CCE8}" type="pres">
      <dgm:prSet presAssocID="{177D1C2E-BBC6-48C3-A497-020EC0522FE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CE3887-3210-40D1-87A1-C8E23C6602B3}" srcId="{1E4BA544-F16E-4E02-A055-1B806B09DD8E}" destId="{177D1C2E-BBC6-48C3-A497-020EC0522FEF}" srcOrd="4" destOrd="0" parTransId="{6E3A7C19-4C06-4660-8CBE-B529802499B6}" sibTransId="{85A8ADF7-1FA4-46A4-A8E5-A7065DF5CD4D}"/>
    <dgm:cxn modelId="{6D5ECA46-9395-4A6B-8D4E-B5C4DA8C6370}" srcId="{1E4BA544-F16E-4E02-A055-1B806B09DD8E}" destId="{E23F0205-39EB-4A7E-80F1-74B61A64F6AB}" srcOrd="2" destOrd="0" parTransId="{0093E3C5-FFCA-4C4F-87EE-BFEFFFB784D4}" sibTransId="{2ECFF36A-5747-4A25-B9A5-56984007F9E0}"/>
    <dgm:cxn modelId="{43040C65-F503-42B7-953D-AB222C1DCAD3}" srcId="{1E4BA544-F16E-4E02-A055-1B806B09DD8E}" destId="{44D2A080-4E1E-413D-8615-39DB2CB751A4}" srcOrd="0" destOrd="0" parTransId="{3577A70C-1D52-4288-9222-5B332B82CFC6}" sibTransId="{E2006802-B5BD-466A-AC4B-3AE4A1CF7DF4}"/>
    <dgm:cxn modelId="{037A7D0F-D505-446D-888B-CC45C77D2A5E}" type="presOf" srcId="{0785BF31-5CC8-4903-BAFB-6C9373ACF93E}" destId="{EB22B51E-EAD4-4D89-A9FE-28B2F265F8B1}" srcOrd="0" destOrd="0" presId="urn:microsoft.com/office/officeart/2005/8/layout/chevron1"/>
    <dgm:cxn modelId="{F5AD41DA-25AC-469D-BD19-06471726ADDC}" type="presOf" srcId="{177D1C2E-BBC6-48C3-A497-020EC0522FEF}" destId="{50975B9C-21B3-4CC9-9980-BE20DCC0CCE8}" srcOrd="0" destOrd="0" presId="urn:microsoft.com/office/officeart/2005/8/layout/chevron1"/>
    <dgm:cxn modelId="{4610DDA1-92CF-4A3C-A90A-3F6A1D9E7271}" type="presOf" srcId="{1E4BA544-F16E-4E02-A055-1B806B09DD8E}" destId="{F3C1933D-667F-4F91-A2DF-FD6CE0EAC2A6}" srcOrd="0" destOrd="0" presId="urn:microsoft.com/office/officeart/2005/8/layout/chevron1"/>
    <dgm:cxn modelId="{BF47433D-19CC-4C32-9E91-5669B27941C8}" srcId="{1E4BA544-F16E-4E02-A055-1B806B09DD8E}" destId="{0785BF31-5CC8-4903-BAFB-6C9373ACF93E}" srcOrd="3" destOrd="0" parTransId="{FFF13C01-57F0-4CC7-B4CB-FA2BF672CE81}" sibTransId="{91D0750F-A324-42EC-8D63-9A876CF6E1C3}"/>
    <dgm:cxn modelId="{45716953-7072-4F9C-B397-B8E430C85DCE}" srcId="{1E4BA544-F16E-4E02-A055-1B806B09DD8E}" destId="{C21008C0-EB57-4946-A483-20352F90E22C}" srcOrd="1" destOrd="0" parTransId="{4B489931-EE0D-4996-8F96-2F8322291F38}" sibTransId="{0CE4453D-1055-4397-B2C1-CA94E4A27952}"/>
    <dgm:cxn modelId="{85218F8A-638E-4128-B7F4-69F15BF0D77F}" type="presOf" srcId="{44D2A080-4E1E-413D-8615-39DB2CB751A4}" destId="{FFF4EF34-19D5-47BB-940F-86F0EE884985}" srcOrd="0" destOrd="0" presId="urn:microsoft.com/office/officeart/2005/8/layout/chevron1"/>
    <dgm:cxn modelId="{A855B14A-2C8C-4F80-8A3F-F0A66535ADA9}" type="presOf" srcId="{C21008C0-EB57-4946-A483-20352F90E22C}" destId="{9CBC7F4B-DB05-49ED-8B80-77D76425801E}" srcOrd="0" destOrd="0" presId="urn:microsoft.com/office/officeart/2005/8/layout/chevron1"/>
    <dgm:cxn modelId="{516C973F-C202-46CE-92C7-C35A9794F2D7}" type="presOf" srcId="{E23F0205-39EB-4A7E-80F1-74B61A64F6AB}" destId="{C7A96161-36C6-4B0A-9A27-85850C9BA7A0}" srcOrd="0" destOrd="0" presId="urn:microsoft.com/office/officeart/2005/8/layout/chevron1"/>
    <dgm:cxn modelId="{96E4C7CE-EA7D-452C-964D-722D3CC2A2F4}" type="presParOf" srcId="{F3C1933D-667F-4F91-A2DF-FD6CE0EAC2A6}" destId="{FFF4EF34-19D5-47BB-940F-86F0EE884985}" srcOrd="0" destOrd="0" presId="urn:microsoft.com/office/officeart/2005/8/layout/chevron1"/>
    <dgm:cxn modelId="{7E0756BE-C4B8-42A1-AA09-62A04677D663}" type="presParOf" srcId="{F3C1933D-667F-4F91-A2DF-FD6CE0EAC2A6}" destId="{095F1E5B-569B-46BA-B8F1-4420D97F506B}" srcOrd="1" destOrd="0" presId="urn:microsoft.com/office/officeart/2005/8/layout/chevron1"/>
    <dgm:cxn modelId="{11CB0F6A-C08E-4C88-9DE8-CB4EEB5B0270}" type="presParOf" srcId="{F3C1933D-667F-4F91-A2DF-FD6CE0EAC2A6}" destId="{9CBC7F4B-DB05-49ED-8B80-77D76425801E}" srcOrd="2" destOrd="0" presId="urn:microsoft.com/office/officeart/2005/8/layout/chevron1"/>
    <dgm:cxn modelId="{BB45A41C-088A-44A2-8181-7916976E9C48}" type="presParOf" srcId="{F3C1933D-667F-4F91-A2DF-FD6CE0EAC2A6}" destId="{95D04AB0-54FE-4CFA-B6E0-2184CF6E4A22}" srcOrd="3" destOrd="0" presId="urn:microsoft.com/office/officeart/2005/8/layout/chevron1"/>
    <dgm:cxn modelId="{86A89707-C0DF-430A-AB64-3DFA774730C0}" type="presParOf" srcId="{F3C1933D-667F-4F91-A2DF-FD6CE0EAC2A6}" destId="{C7A96161-36C6-4B0A-9A27-85850C9BA7A0}" srcOrd="4" destOrd="0" presId="urn:microsoft.com/office/officeart/2005/8/layout/chevron1"/>
    <dgm:cxn modelId="{E5EBC1AF-D051-4C3C-B750-6568B6FAD3A5}" type="presParOf" srcId="{F3C1933D-667F-4F91-A2DF-FD6CE0EAC2A6}" destId="{29A82C4B-9720-42C6-9956-FAF5EF55D355}" srcOrd="5" destOrd="0" presId="urn:microsoft.com/office/officeart/2005/8/layout/chevron1"/>
    <dgm:cxn modelId="{DF882568-6EC3-4F26-A8FB-FA0B5DF80FD9}" type="presParOf" srcId="{F3C1933D-667F-4F91-A2DF-FD6CE0EAC2A6}" destId="{EB22B51E-EAD4-4D89-A9FE-28B2F265F8B1}" srcOrd="6" destOrd="0" presId="urn:microsoft.com/office/officeart/2005/8/layout/chevron1"/>
    <dgm:cxn modelId="{4D7D5BCD-9D67-4EDB-9A52-8D40F5D3A832}" type="presParOf" srcId="{F3C1933D-667F-4F91-A2DF-FD6CE0EAC2A6}" destId="{08D31ACB-CD45-450B-B5ED-96627C09FCBC}" srcOrd="7" destOrd="0" presId="urn:microsoft.com/office/officeart/2005/8/layout/chevron1"/>
    <dgm:cxn modelId="{62DD9A96-7EDD-4D06-8C8C-6F1196331A10}" type="presParOf" srcId="{F3C1933D-667F-4F91-A2DF-FD6CE0EAC2A6}" destId="{50975B9C-21B3-4CC9-9980-BE20DCC0CCE8}" srcOrd="8" destOrd="0" presId="urn:microsoft.com/office/officeart/2005/8/layout/chevron1"/>
  </dgm:cxnLst>
  <dgm:bg/>
  <dgm:whole/>
  <dgm:extLst>
    <a:ext uri="{C62137D5-CB1D-491B-B009-E17868A290BF}">
      <dgm14:recolorImg xmlns:dgm14="http://schemas.microsoft.com/office/drawing/2010/diagram" xmlns="" val="1"/>
    </a:ex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FF4EF34-19D5-47BB-940F-86F0EE884985}">
      <dsp:nvSpPr>
        <dsp:cNvPr id="0" name=""/>
        <dsp:cNvSpPr/>
      </dsp:nvSpPr>
      <dsp:spPr>
        <a:xfrm>
          <a:off x="1856" y="1764978"/>
          <a:ext cx="1652608" cy="66104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Inciting Incident</a:t>
          </a:r>
          <a:endParaRPr lang="en-US" sz="1600" kern="1200" dirty="0"/>
        </a:p>
      </dsp:txBody>
      <dsp:txXfrm>
        <a:off x="1856" y="1764978"/>
        <a:ext cx="1652608" cy="661043"/>
      </dsp:txXfrm>
    </dsp:sp>
    <dsp:sp modelId="{9CBC7F4B-DB05-49ED-8B80-77D76425801E}">
      <dsp:nvSpPr>
        <dsp:cNvPr id="0" name=""/>
        <dsp:cNvSpPr/>
      </dsp:nvSpPr>
      <dsp:spPr>
        <a:xfrm>
          <a:off x="1489204" y="1764978"/>
          <a:ext cx="1652608" cy="66104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Rising Action</a:t>
          </a:r>
          <a:endParaRPr lang="en-US" sz="1600" kern="1200" dirty="0"/>
        </a:p>
      </dsp:txBody>
      <dsp:txXfrm>
        <a:off x="1489204" y="1764978"/>
        <a:ext cx="1652608" cy="661043"/>
      </dsp:txXfrm>
    </dsp:sp>
    <dsp:sp modelId="{C7A96161-36C6-4B0A-9A27-85850C9BA7A0}">
      <dsp:nvSpPr>
        <dsp:cNvPr id="0" name=""/>
        <dsp:cNvSpPr/>
      </dsp:nvSpPr>
      <dsp:spPr>
        <a:xfrm>
          <a:off x="2976552" y="1764978"/>
          <a:ext cx="1652608" cy="66104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Pasing</a:t>
          </a:r>
          <a:endParaRPr lang="en-US" sz="1600" kern="1200" dirty="0"/>
        </a:p>
      </dsp:txBody>
      <dsp:txXfrm>
        <a:off x="2976552" y="1764978"/>
        <a:ext cx="1652608" cy="661043"/>
      </dsp:txXfrm>
    </dsp:sp>
    <dsp:sp modelId="{EB22B51E-EAD4-4D89-A9FE-28B2F265F8B1}">
      <dsp:nvSpPr>
        <dsp:cNvPr id="0" name=""/>
        <dsp:cNvSpPr/>
      </dsp:nvSpPr>
      <dsp:spPr>
        <a:xfrm>
          <a:off x="4463899" y="1764978"/>
          <a:ext cx="1652608" cy="66104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Climax</a:t>
          </a:r>
          <a:endParaRPr lang="en-US" sz="1600" kern="1200" dirty="0"/>
        </a:p>
      </dsp:txBody>
      <dsp:txXfrm>
        <a:off x="4463899" y="1764978"/>
        <a:ext cx="1652608" cy="661043"/>
      </dsp:txXfrm>
    </dsp:sp>
    <dsp:sp modelId="{50975B9C-21B3-4CC9-9980-BE20DCC0CCE8}">
      <dsp:nvSpPr>
        <dsp:cNvPr id="0" name=""/>
        <dsp:cNvSpPr/>
      </dsp:nvSpPr>
      <dsp:spPr>
        <a:xfrm>
          <a:off x="5951247" y="1764978"/>
          <a:ext cx="1652608" cy="661043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Resolution</a:t>
          </a:r>
          <a:endParaRPr lang="en-US" sz="1600" kern="1200" dirty="0"/>
        </a:p>
      </dsp:txBody>
      <dsp:txXfrm>
        <a:off x="5951247" y="1764978"/>
        <a:ext cx="1652608" cy="661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A3EC7-E544-46A2-B65A-7F0BE87B1804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69482-C3AC-4525-A12B-D598F31846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6487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Bioshock</a:t>
            </a:r>
            <a:r>
              <a:rPr lang="en-US" dirty="0" smtClean="0"/>
              <a:t>: https://www.youtube.com/watch?v=4wYTklMok8E</a:t>
            </a:r>
            <a:br>
              <a:rPr lang="en-US" dirty="0" smtClean="0"/>
            </a:br>
            <a:r>
              <a:rPr lang="en-US" dirty="0" smtClean="0"/>
              <a:t>Halo: https://www.youtube.com/watch?v=TLsULaaovHY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69482-C3AC-4525-A12B-D598F31846A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777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Background 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9139237" cy="646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157788"/>
            <a:ext cx="9144000" cy="17002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1692275" y="1628775"/>
            <a:ext cx="7451725" cy="5229225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5D149-3257-4777-AE6E-C7DE1B07F7AF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4CC945-17CE-430A-906F-B2FADED66326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86645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5DAF-AF34-4077-B1F4-A41C9DC9D54F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F22226-DA51-43C9-9CFC-FBD521C90E11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59124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EAC04-01C9-4AD7-AED7-D28641110098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499316-400D-4442-812C-1AD81DDFBAA4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535774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2CE7E-3BB3-450F-9E98-7C9A1282026A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3A666-3F58-49CA-9974-EFC698F94DC1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793539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4368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102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734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2200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6139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881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853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Background 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4288"/>
            <a:ext cx="9144000" cy="646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5157788"/>
            <a:ext cx="9144000" cy="17002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1371600"/>
            <a:ext cx="68371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11350" y="2667000"/>
            <a:ext cx="6837114" cy="3040422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>
          <a:xfrm>
            <a:off x="1907704" y="2133600"/>
            <a:ext cx="6840760" cy="504056"/>
          </a:xfrm>
        </p:spPr>
        <p:txBody>
          <a:bodyPr rtlCol="0" anchor="ctr">
            <a:normAutofit/>
          </a:bodyPr>
          <a:lstStyle>
            <a:lvl1pPr>
              <a:defRPr lang="id-ID" sz="2200" b="1" dirty="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61E0A-06A0-45B0-ABCF-8A1634AADACF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05631564-352B-4EC5-93B8-F54E377DCF55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371399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2486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4577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6145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5904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Background 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4288"/>
            <a:ext cx="9144000" cy="646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5157788"/>
            <a:ext cx="9144000" cy="17002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1447800"/>
            <a:ext cx="68371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11350" y="2209800"/>
            <a:ext cx="6837114" cy="3962400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61E0A-06A0-45B0-ABCF-8A1634AADACF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05631564-352B-4EC5-93B8-F54E377DCF55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465452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DD2B0-B469-45B6-BD87-E2FB31784889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CE5B88-F20B-4AB1-92C7-0EA2645F017B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46834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FE900-E144-4827-97A7-8BDC18F00502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85782-1F34-433F-8600-7C0CA5D325CE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076644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27FB4-E74F-4D0E-A999-9D4EF5FF4848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4909CBD0-38B0-45CA-9187-C715DA78BA15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44143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7CC44-4177-4F3E-97B8-E60FB5448403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D315F5-145F-4106-8AAE-19895FF4FB50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80325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Background 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93275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97F99-EE47-409B-85E2-35BB869597C9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7C13-5359-477D-9446-4CD24566096F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58002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7C5DD-A6F9-48F6-9E7A-3FB5B0B7E309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5B457-40C1-4368-ACAB-A9C69ADC2924}" type="slidenum">
              <a:rPr lang="id-ID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15364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Background 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157788"/>
            <a:ext cx="9144000" cy="17002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619250" y="1484313"/>
            <a:ext cx="70675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id-ID" smtClean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19250" y="2636838"/>
            <a:ext cx="7067550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1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A21ADF-367A-4B67-B248-0F13054874E5}" type="datetimeFigureOut">
              <a:rPr lang="id-ID"/>
              <a:pPr>
                <a:defRPr/>
              </a:pPr>
              <a:t>17/06/2015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1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1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EEBA9B6-A088-49D6-9BB7-177D55BF3EAF}" type="slidenum">
              <a:rPr lang="id-ID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  <p:sldLayoutId id="2147483663" r:id="rId4"/>
    <p:sldLayoutId id="2147483664" r:id="rId5"/>
    <p:sldLayoutId id="2147483665" r:id="rId6"/>
    <p:sldLayoutId id="2147483666" r:id="rId7"/>
    <p:sldLayoutId id="2147483673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 pitchFamily="-8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 pitchFamily="-8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 pitchFamily="-8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 pitchFamily="-8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 pitchFamily="-8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 pitchFamily="-8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 pitchFamily="-8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79B8"/>
          </a:solidFill>
          <a:latin typeface="Open Sans" pitchFamily="-8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4960-FAF1-477C-8118-92ED2AD83FE6}" type="datetimeFigureOut">
              <a:rPr lang="en-US" smtClean="0"/>
              <a:pPr/>
              <a:t>6/17/2015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8B5B7-DE13-4DA5-A413-3C33AF6ABA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93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1835150" y="2708275"/>
            <a:ext cx="7129463" cy="1470025"/>
          </a:xfrm>
        </p:spPr>
        <p:txBody>
          <a:bodyPr/>
          <a:lstStyle/>
          <a:p>
            <a:r>
              <a:rPr lang="en-US" sz="3200" dirty="0"/>
              <a:t>Game Writing and Interactive Storytelling.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2268538" y="4295775"/>
            <a:ext cx="6400800" cy="576263"/>
          </a:xfrm>
        </p:spPr>
        <p:txBody>
          <a:bodyPr/>
          <a:lstStyle/>
          <a:p>
            <a:r>
              <a:rPr lang="en-US" dirty="0" smtClean="0">
                <a:latin typeface="Open Sans" pitchFamily="-84" charset="0"/>
              </a:rPr>
              <a:t>Session 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 Scenes</a:t>
            </a:r>
          </a:p>
          <a:p>
            <a:r>
              <a:rPr lang="en-US" dirty="0"/>
              <a:t>Scripted Events</a:t>
            </a:r>
          </a:p>
          <a:p>
            <a:r>
              <a:rPr lang="en-US" dirty="0"/>
              <a:t>Artifacts</a:t>
            </a:r>
          </a:p>
          <a:p>
            <a:r>
              <a:rPr lang="en-US" dirty="0" err="1"/>
              <a:t>Nonplayer</a:t>
            </a:r>
            <a:r>
              <a:rPr lang="en-US" dirty="0"/>
              <a:t> Characters</a:t>
            </a:r>
          </a:p>
          <a:p>
            <a:r>
              <a:rPr lang="en-US" dirty="0"/>
              <a:t>Internal Monologues</a:t>
            </a:r>
          </a:p>
          <a:p>
            <a:r>
              <a:rPr lang="en-US" dirty="0"/>
              <a:t>Triggered Events</a:t>
            </a:r>
          </a:p>
        </p:txBody>
      </p:sp>
    </p:spTree>
    <p:extLst>
      <p:ext uri="{BB962C8B-B14F-4D97-AF65-F5344CB8AC3E}">
        <p14:creationId xmlns:p14="http://schemas.microsoft.com/office/powerpoint/2010/main" xmlns="" val="233379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have ranged </a:t>
            </a:r>
            <a:r>
              <a:rPr lang="en-US" dirty="0" smtClean="0"/>
              <a:t>from short </a:t>
            </a:r>
            <a:r>
              <a:rPr lang="en-US" dirty="0"/>
              <a:t>camera changes, where the player sees something happening elsewhere in </a:t>
            </a:r>
            <a:r>
              <a:rPr lang="en-US" dirty="0" smtClean="0"/>
              <a:t>the game </a:t>
            </a:r>
            <a:r>
              <a:rPr lang="en-US" dirty="0"/>
              <a:t>world, to cinematic masterpieces</a:t>
            </a:r>
            <a:r>
              <a:rPr lang="en-US" dirty="0" smtClean="0"/>
              <a:t>.</a:t>
            </a:r>
          </a:p>
          <a:p>
            <a:r>
              <a:rPr lang="en-US" dirty="0"/>
              <a:t>oftentimes view </a:t>
            </a:r>
            <a:r>
              <a:rPr lang="en-US" dirty="0" smtClean="0"/>
              <a:t>them as </a:t>
            </a:r>
            <a:r>
              <a:rPr lang="en-US" dirty="0"/>
              <a:t>rewards for completing a </a:t>
            </a:r>
            <a:r>
              <a:rPr lang="en-US" dirty="0" smtClean="0"/>
              <a:t>level</a:t>
            </a:r>
          </a:p>
          <a:p>
            <a:r>
              <a:rPr lang="en-US" dirty="0"/>
              <a:t>way to slow down the action </a:t>
            </a:r>
            <a:r>
              <a:rPr lang="en-US" dirty="0" smtClean="0"/>
              <a:t>and create </a:t>
            </a:r>
            <a:r>
              <a:rPr lang="en-US" dirty="0"/>
              <a:t>a rest point after a stressful boss battle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Cut </a:t>
            </a:r>
            <a:r>
              <a:rPr lang="en-US" dirty="0" smtClean="0"/>
              <a:t>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158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for example</a:t>
            </a:r>
            <a:r>
              <a:rPr lang="en-US" dirty="0"/>
              <a:t>, when a character enters </a:t>
            </a:r>
            <a:r>
              <a:rPr lang="en-US" dirty="0" smtClean="0"/>
              <a:t>a scene </a:t>
            </a:r>
            <a:r>
              <a:rPr lang="en-US" dirty="0"/>
              <a:t>and the camera moves to show a battleship full of enemies the player will </a:t>
            </a:r>
            <a:r>
              <a:rPr lang="en-US" dirty="0" smtClean="0"/>
              <a:t>soon be </a:t>
            </a:r>
            <a:r>
              <a:rPr lang="en-US" dirty="0"/>
              <a:t>encountering, or it can be elaborate and show entire conversations or </a:t>
            </a:r>
            <a:r>
              <a:rPr lang="en-US" dirty="0" smtClean="0"/>
              <a:t>action sequences </a:t>
            </a:r>
            <a:r>
              <a:rPr lang="en-US" dirty="0"/>
              <a:t>of NPCs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Scripted Events</a:t>
            </a:r>
          </a:p>
        </p:txBody>
      </p:sp>
    </p:spTree>
    <p:extLst>
      <p:ext uri="{BB962C8B-B14F-4D97-AF65-F5344CB8AC3E}">
        <p14:creationId xmlns:p14="http://schemas.microsoft.com/office/powerpoint/2010/main" xmlns="" val="6968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23750"/>
            <a:ext cx="9220200" cy="52091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6262160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of Duty. Scripted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864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4.dualshockers.com/wp-content/uploads/2013/12/e6c332b9a592bcf885668a270051e1d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7176656"/>
            <a:ext cx="24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Half Life. Scripted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39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Artifacts are Items like posters, radio broadcasts, journals, letters, photos, CDs, laptops, and other items that contain information that advance the narrative</a:t>
            </a:r>
          </a:p>
          <a:p>
            <a:r>
              <a:rPr lang="en-US" dirty="0"/>
              <a:t>Leaving information on artifacts to be discovered by the player leaves the player feeling in control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smtClean="0"/>
              <a:t>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600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87" y="6825"/>
            <a:ext cx="2767143" cy="2888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687" y="1676400"/>
            <a:ext cx="922007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7893" y="0"/>
            <a:ext cx="2528522" cy="1925324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14158942"/>
              </p:ext>
            </p:extLst>
          </p:nvPr>
        </p:nvGraphicFramePr>
        <p:xfrm>
          <a:off x="0" y="1219200"/>
          <a:ext cx="9144000" cy="5152194"/>
        </p:xfrm>
        <a:graphic>
          <a:graphicData uri="http://schemas.openxmlformats.org/presentationml/2006/ole">
            <p:oleObj spid="_x0000_s9229" name="Image" r:id="rId4" imgW="7619048" imgH="4292063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87965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Well-written </a:t>
            </a:r>
            <a:r>
              <a:rPr lang="en-US" dirty="0" err="1"/>
              <a:t>nonplayer</a:t>
            </a:r>
            <a:r>
              <a:rPr lang="en-US" dirty="0"/>
              <a:t> characters (NPCs) are essential for creating an </a:t>
            </a:r>
            <a:r>
              <a:rPr lang="en-US" dirty="0" smtClean="0"/>
              <a:t>immersive experience.</a:t>
            </a:r>
          </a:p>
          <a:p>
            <a:r>
              <a:rPr lang="en-US" dirty="0"/>
              <a:t>Ideally, each time a player has an encounter with an NPC, the interaction </a:t>
            </a:r>
            <a:r>
              <a:rPr lang="en-US" dirty="0" smtClean="0"/>
              <a:t>should be </a:t>
            </a:r>
            <a:r>
              <a:rPr lang="en-US" dirty="0"/>
              <a:t>unique</a:t>
            </a:r>
            <a:r>
              <a:rPr lang="en-US" dirty="0" smtClean="0"/>
              <a:t>.</a:t>
            </a:r>
          </a:p>
          <a:p>
            <a:r>
              <a:rPr lang="en-US" dirty="0"/>
              <a:t>Therefore, when a character revisits an area, the NPC should have a new script to follow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Ex: 12 characters in Far Cry 2 (next slide)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err="1"/>
              <a:t>Nonplayer</a:t>
            </a:r>
            <a:r>
              <a:rPr lang="en-US" dirty="0"/>
              <a:t> Characters</a:t>
            </a:r>
          </a:p>
        </p:txBody>
      </p:sp>
    </p:spTree>
    <p:extLst>
      <p:ext uri="{BB962C8B-B14F-4D97-AF65-F5344CB8AC3E}">
        <p14:creationId xmlns:p14="http://schemas.microsoft.com/office/powerpoint/2010/main" xmlns="" val="70841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5555" y="152400"/>
            <a:ext cx="1978445" cy="390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838200"/>
            <a:ext cx="2524125" cy="5686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857250"/>
            <a:ext cx="2562225" cy="566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5500" y="874835"/>
            <a:ext cx="26003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90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Storytelling techniques</a:t>
            </a:r>
          </a:p>
          <a:p>
            <a:r>
              <a:rPr lang="en-US" dirty="0"/>
              <a:t>Story mechanism</a:t>
            </a:r>
          </a:p>
          <a:p>
            <a:r>
              <a:rPr lang="en-US" dirty="0"/>
              <a:t>Interactive Storytelling Techniques</a:t>
            </a:r>
          </a:p>
          <a:p>
            <a:r>
              <a:rPr lang="en-US" dirty="0"/>
              <a:t>Characters</a:t>
            </a:r>
          </a:p>
          <a:p>
            <a:r>
              <a:rPr lang="en-US" dirty="0"/>
              <a:t>Dialogue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0624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5555" y="152400"/>
            <a:ext cx="1978445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942975"/>
            <a:ext cx="2676525" cy="5915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937113"/>
            <a:ext cx="2562225" cy="587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8400" y="937113"/>
            <a:ext cx="26003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30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5555" y="152400"/>
            <a:ext cx="1978445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828675"/>
            <a:ext cx="2562225" cy="6029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1400" y="828675"/>
            <a:ext cx="2638425" cy="5915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5425" y="828675"/>
            <a:ext cx="26003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40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5555" y="152400"/>
            <a:ext cx="1978445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066800"/>
            <a:ext cx="2600325" cy="526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5200" y="1066800"/>
            <a:ext cx="2600325" cy="5191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4600" y="1049215"/>
            <a:ext cx="26003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1014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self-talk that goes on inside a character’s </a:t>
            </a:r>
            <a:r>
              <a:rPr lang="en-US" dirty="0" smtClean="0"/>
              <a:t>head</a:t>
            </a:r>
          </a:p>
          <a:p>
            <a:r>
              <a:rPr lang="en-US" dirty="0" smtClean="0"/>
              <a:t>If implemented </a:t>
            </a:r>
            <a:r>
              <a:rPr lang="en-US" dirty="0"/>
              <a:t>correctly, the internal monologue can be a good method of </a:t>
            </a:r>
            <a:r>
              <a:rPr lang="en-US" dirty="0" smtClean="0"/>
              <a:t>conveying the </a:t>
            </a:r>
            <a:r>
              <a:rPr lang="en-US" dirty="0"/>
              <a:t>story and essential information to the </a:t>
            </a:r>
            <a:r>
              <a:rPr lang="en-US" dirty="0" smtClean="0"/>
              <a:t>player</a:t>
            </a:r>
          </a:p>
          <a:p>
            <a:endParaRPr lang="en-US" dirty="0"/>
          </a:p>
          <a:p>
            <a:r>
              <a:rPr lang="en-US" dirty="0" smtClean="0"/>
              <a:t>Example: The last of us (next slide)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Internal Monologues</a:t>
            </a:r>
          </a:p>
        </p:txBody>
      </p:sp>
    </p:spTree>
    <p:extLst>
      <p:ext uri="{BB962C8B-B14F-4D97-AF65-F5344CB8AC3E}">
        <p14:creationId xmlns:p14="http://schemas.microsoft.com/office/powerpoint/2010/main" xmlns="" val="17409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12966191"/>
              </p:ext>
            </p:extLst>
          </p:nvPr>
        </p:nvGraphicFramePr>
        <p:xfrm>
          <a:off x="-33867" y="781050"/>
          <a:ext cx="9177867" cy="5162550"/>
        </p:xfrm>
        <a:graphic>
          <a:graphicData uri="http://schemas.openxmlformats.org/presentationml/2006/ole">
            <p:oleObj spid="_x0000_s10251" name="Image" r:id="rId3" imgW="10158730" imgH="5714286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05830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triggered event is one that is preplanned into the script and is prompted to </a:t>
            </a:r>
            <a:r>
              <a:rPr lang="en-US" dirty="0" smtClean="0"/>
              <a:t>occur once </a:t>
            </a:r>
            <a:r>
              <a:rPr lang="en-US" dirty="0"/>
              <a:t>the player has activated a certain mechanism in the </a:t>
            </a:r>
            <a:r>
              <a:rPr lang="en-US" dirty="0" smtClean="0"/>
              <a:t>game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dirty="0" smtClean="0"/>
              <a:t>(next slide)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Triggered Events</a:t>
            </a:r>
          </a:p>
        </p:txBody>
      </p:sp>
    </p:spTree>
    <p:extLst>
      <p:ext uri="{BB962C8B-B14F-4D97-AF65-F5344CB8AC3E}">
        <p14:creationId xmlns:p14="http://schemas.microsoft.com/office/powerpoint/2010/main" xmlns="" val="20397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05314" cy="48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688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Storytelling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Player </a:t>
            </a:r>
            <a:r>
              <a:rPr lang="en-US" dirty="0" smtClean="0"/>
              <a:t>feels empowered to make </a:t>
            </a:r>
            <a:r>
              <a:rPr lang="en-US" dirty="0" smtClean="0"/>
              <a:t>choices</a:t>
            </a:r>
          </a:p>
          <a:p>
            <a:r>
              <a:rPr lang="en-US" dirty="0" smtClean="0"/>
              <a:t>The choices he or she makes will affect things </a:t>
            </a:r>
            <a:r>
              <a:rPr lang="en-US" dirty="0" smtClean="0"/>
              <a:t>like:</a:t>
            </a:r>
          </a:p>
          <a:p>
            <a:pPr lvl="1"/>
            <a:r>
              <a:rPr lang="en-US" dirty="0" smtClean="0"/>
              <a:t>where </a:t>
            </a:r>
            <a:r>
              <a:rPr lang="en-US" dirty="0" smtClean="0"/>
              <a:t>they </a:t>
            </a:r>
            <a:r>
              <a:rPr lang="en-US" dirty="0" smtClean="0"/>
              <a:t>live</a:t>
            </a:r>
          </a:p>
          <a:p>
            <a:pPr lvl="1"/>
            <a:r>
              <a:rPr lang="en-US" dirty="0" smtClean="0"/>
              <a:t>who they marry</a:t>
            </a:r>
          </a:p>
          <a:p>
            <a:pPr lvl="1"/>
            <a:r>
              <a:rPr lang="en-US" dirty="0" smtClean="0"/>
              <a:t>where </a:t>
            </a:r>
            <a:r>
              <a:rPr lang="en-US" dirty="0" smtClean="0"/>
              <a:t>they can </a:t>
            </a:r>
            <a:r>
              <a:rPr lang="en-US" dirty="0" smtClean="0"/>
              <a:t>shop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they look </a:t>
            </a:r>
            <a:r>
              <a:rPr lang="en-US" dirty="0" smtClean="0"/>
              <a:t>like</a:t>
            </a:r>
          </a:p>
          <a:p>
            <a:pPr lvl="1"/>
            <a:r>
              <a:rPr lang="en-US" dirty="0" smtClean="0"/>
              <a:t>how </a:t>
            </a:r>
            <a:r>
              <a:rPr lang="en-US" dirty="0" smtClean="0"/>
              <a:t>much money they </a:t>
            </a:r>
            <a:r>
              <a:rPr lang="en-US" dirty="0" smtClean="0"/>
              <a:t>have</a:t>
            </a:r>
          </a:p>
          <a:p>
            <a:pPr lvl="1"/>
            <a:r>
              <a:rPr lang="en-US" dirty="0" smtClean="0"/>
              <a:t>and </a:t>
            </a:r>
            <a:r>
              <a:rPr lang="en-US" dirty="0" smtClean="0"/>
              <a:t>who their friends are, but not the major plot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Allow the player to tinker with and interact with the </a:t>
            </a:r>
            <a:r>
              <a:rPr lang="en-US" dirty="0" smtClean="0"/>
              <a:t>game world </a:t>
            </a:r>
            <a:r>
              <a:rPr lang="en-US" dirty="0" smtClean="0"/>
              <a:t>as much as possible and show the player things that are happening outside </a:t>
            </a:r>
            <a:r>
              <a:rPr lang="en-US" dirty="0" smtClean="0"/>
              <a:t>of his </a:t>
            </a:r>
            <a:r>
              <a:rPr lang="en-US" dirty="0" smtClean="0"/>
              <a:t>own story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66800"/>
            <a:ext cx="9143999" cy="5223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7200" y="304800"/>
            <a:ext cx="452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 of: Interactive storytelling techniques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Storytelling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method for making a story interactive is to employ a director </a:t>
            </a:r>
            <a:r>
              <a:rPr lang="en-US" dirty="0" smtClean="0"/>
              <a:t>entity</a:t>
            </a:r>
          </a:p>
          <a:p>
            <a:r>
              <a:rPr lang="en-US" dirty="0" smtClean="0"/>
              <a:t>The director evaluates the current state of the game and </a:t>
            </a:r>
            <a:r>
              <a:rPr lang="en-US" dirty="0" smtClean="0"/>
              <a:t>decides which </a:t>
            </a:r>
            <a:r>
              <a:rPr lang="en-US" dirty="0" smtClean="0"/>
              <a:t>set of obstacles to give to the player </a:t>
            </a:r>
            <a:r>
              <a:rPr lang="en-US" dirty="0" smtClean="0"/>
              <a:t>next</a:t>
            </a:r>
          </a:p>
          <a:p>
            <a:r>
              <a:rPr lang="en-US" dirty="0" smtClean="0"/>
              <a:t>The director would evaluate in real time what obstacle would be most appropriate </a:t>
            </a:r>
            <a:r>
              <a:rPr lang="en-US" dirty="0" smtClean="0"/>
              <a:t>to present </a:t>
            </a:r>
            <a:r>
              <a:rPr lang="en-US" dirty="0" smtClean="0"/>
              <a:t>next to the character, based on what the player has previously </a:t>
            </a:r>
            <a:r>
              <a:rPr lang="en-US" dirty="0" smtClean="0"/>
              <a:t>accomplished</a:t>
            </a:r>
          </a:p>
          <a:p>
            <a:r>
              <a:rPr lang="en-US" dirty="0" smtClean="0"/>
              <a:t>The more open a world is </a:t>
            </a:r>
            <a:r>
              <a:rPr lang="en-US" dirty="0" smtClean="0"/>
              <a:t>and the </a:t>
            </a:r>
            <a:r>
              <a:rPr lang="en-US" dirty="0" smtClean="0"/>
              <a:t>more options a player has for creating his or her own story, the less narrative </a:t>
            </a:r>
            <a:r>
              <a:rPr lang="en-US" dirty="0" smtClean="0"/>
              <a:t>that has </a:t>
            </a:r>
            <a:r>
              <a:rPr lang="en-US" dirty="0" smtClean="0"/>
              <a:t>to be written into the game.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smtClean="0"/>
              <a:t>The Director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Storytelling </a:t>
            </a:r>
            <a:r>
              <a:rPr lang="en-US" dirty="0" smtClean="0"/>
              <a:t>techniques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068153332"/>
              </p:ext>
            </p:extLst>
          </p:nvPr>
        </p:nvGraphicFramePr>
        <p:xfrm>
          <a:off x="1143000" y="1981200"/>
          <a:ext cx="7605713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33800" y="4572000"/>
            <a:ext cx="208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story structure</a:t>
            </a:r>
          </a:p>
        </p:txBody>
      </p:sp>
    </p:spTree>
    <p:extLst>
      <p:ext uri="{BB962C8B-B14F-4D97-AF65-F5344CB8AC3E}">
        <p14:creationId xmlns:p14="http://schemas.microsoft.com/office/powerpoint/2010/main" xmlns="" val="102610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64359"/>
            <a:ext cx="9095321" cy="4903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0"/>
            <a:ext cx="886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was the </a:t>
            </a:r>
            <a:r>
              <a:rPr lang="en-US" dirty="0" smtClean="0">
                <a:solidFill>
                  <a:schemeClr val="bg1"/>
                </a:solidFill>
              </a:rPr>
              <a:t>method employed </a:t>
            </a:r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b="1" i="1" dirty="0" smtClean="0">
                <a:solidFill>
                  <a:schemeClr val="bg1"/>
                </a:solidFill>
              </a:rPr>
              <a:t>Left 4 Dead </a:t>
            </a:r>
            <a:r>
              <a:rPr lang="en-US" i="1" dirty="0" smtClean="0">
                <a:solidFill>
                  <a:schemeClr val="bg1"/>
                </a:solidFill>
              </a:rPr>
              <a:t>to control pacing and enemy spawns based on the </a:t>
            </a:r>
            <a:r>
              <a:rPr lang="en-US" i="1" dirty="0" smtClean="0">
                <a:solidFill>
                  <a:schemeClr val="bg1"/>
                </a:solidFill>
              </a:rPr>
              <a:t>character’s </a:t>
            </a:r>
            <a:r>
              <a:rPr lang="en-US" dirty="0" smtClean="0">
                <a:solidFill>
                  <a:schemeClr val="bg1"/>
                </a:solidFill>
              </a:rPr>
              <a:t>current </a:t>
            </a:r>
            <a:r>
              <a:rPr lang="en-US" dirty="0" smtClean="0">
                <a:solidFill>
                  <a:schemeClr val="bg1"/>
                </a:solidFill>
              </a:rPr>
              <a:t>stress level.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 writing is another responsibility of the game writer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goal of </a:t>
            </a:r>
            <a:r>
              <a:rPr lang="en-US" dirty="0" smtClean="0"/>
              <a:t>a well-written </a:t>
            </a:r>
            <a:r>
              <a:rPr lang="en-US" dirty="0" smtClean="0"/>
              <a:t>character is to evoke emotion within the player and to cause him to </a:t>
            </a:r>
            <a:r>
              <a:rPr lang="en-US" dirty="0" smtClean="0"/>
              <a:t>have strong </a:t>
            </a:r>
            <a:r>
              <a:rPr lang="en-US" dirty="0" smtClean="0"/>
              <a:t>feelings toward the characters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for a game world to be convincing and immersive, the characters </a:t>
            </a:r>
            <a:r>
              <a:rPr lang="en-US" dirty="0" smtClean="0"/>
              <a:t>that exist </a:t>
            </a:r>
            <a:r>
              <a:rPr lang="en-US" dirty="0" smtClean="0"/>
              <a:t>within that world need to be compelling and three </a:t>
            </a:r>
            <a:r>
              <a:rPr lang="en-US" dirty="0" smtClean="0"/>
              <a:t>dimensional</a:t>
            </a:r>
          </a:p>
          <a:p>
            <a:r>
              <a:rPr lang="en-US" dirty="0" smtClean="0"/>
              <a:t>The other part of this frame is the character’s attributes, such as his </a:t>
            </a:r>
            <a:r>
              <a:rPr lang="en-US" dirty="0" smtClean="0"/>
              <a:t>motivations, goals</a:t>
            </a:r>
            <a:r>
              <a:rPr lang="en-US" dirty="0" smtClean="0"/>
              <a:t>, aspirations, attitudes, character flaws, and temperament.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1" y="19808"/>
            <a:ext cx="4890968" cy="68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video game is not a place for lengthy expositions, no matter </a:t>
            </a:r>
            <a:r>
              <a:rPr lang="en-US" dirty="0" smtClean="0"/>
              <a:t>how well written</a:t>
            </a:r>
          </a:p>
          <a:p>
            <a:r>
              <a:rPr lang="en-US" dirty="0" smtClean="0"/>
              <a:t>the standard method of interacting with an NPC is to walk up to its </a:t>
            </a:r>
            <a:r>
              <a:rPr lang="en-US" dirty="0" smtClean="0"/>
              <a:t>avatar and </a:t>
            </a:r>
            <a:r>
              <a:rPr lang="en-US" dirty="0" smtClean="0"/>
              <a:t>click a button that initiates the opening of a dialogue </a:t>
            </a:r>
            <a:r>
              <a:rPr lang="en-US" dirty="0" smtClean="0"/>
              <a:t>box</a:t>
            </a:r>
          </a:p>
          <a:p>
            <a:r>
              <a:rPr lang="en-US" dirty="0" smtClean="0"/>
              <a:t>less obvious trigger initiates the </a:t>
            </a:r>
            <a:r>
              <a:rPr lang="en-US" dirty="0" smtClean="0"/>
              <a:t>conversation, such </a:t>
            </a:r>
            <a:r>
              <a:rPr lang="en-US" dirty="0" smtClean="0"/>
              <a:t>as getting close to the NPC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Storytelling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conflict of </a:t>
            </a:r>
            <a:r>
              <a:rPr lang="en-US" dirty="0"/>
              <a:t>the story is </a:t>
            </a:r>
            <a:r>
              <a:rPr lang="en-US" dirty="0" smtClean="0"/>
              <a:t>introduced</a:t>
            </a:r>
          </a:p>
          <a:p>
            <a:r>
              <a:rPr lang="en-US" dirty="0"/>
              <a:t>predictable path</a:t>
            </a:r>
            <a:r>
              <a:rPr lang="en-US" dirty="0" smtClean="0"/>
              <a:t>, then bam!</a:t>
            </a:r>
          </a:p>
          <a:p>
            <a:r>
              <a:rPr lang="en-US" dirty="0"/>
              <a:t>grab the player’s interest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Inciting Incident</a:t>
            </a:r>
          </a:p>
        </p:txBody>
      </p:sp>
    </p:spTree>
    <p:extLst>
      <p:ext uri="{BB962C8B-B14F-4D97-AF65-F5344CB8AC3E}">
        <p14:creationId xmlns:p14="http://schemas.microsoft.com/office/powerpoint/2010/main" xmlns="" val="40300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Storytelling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Ex:</a:t>
            </a:r>
          </a:p>
          <a:p>
            <a:pPr lvl="1"/>
            <a:r>
              <a:rPr lang="en-US" dirty="0" smtClean="0"/>
              <a:t>&lt;open video </a:t>
            </a:r>
            <a:r>
              <a:rPr lang="en-US" dirty="0" err="1" smtClean="0"/>
              <a:t>Bioshock</a:t>
            </a:r>
            <a:r>
              <a:rPr lang="en-US" dirty="0"/>
              <a:t> </a:t>
            </a:r>
            <a:r>
              <a:rPr lang="en-US" dirty="0" smtClean="0"/>
              <a:t>eps1&gt;</a:t>
            </a:r>
          </a:p>
          <a:p>
            <a:pPr lvl="1"/>
            <a:r>
              <a:rPr lang="en-US" dirty="0"/>
              <a:t>&lt;open video </a:t>
            </a:r>
            <a:r>
              <a:rPr lang="en-US" dirty="0" smtClean="0"/>
              <a:t>Halo eps1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Inciting Incident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90601" y="3886969"/>
            <a:ext cx="3124200" cy="2894831"/>
            <a:chOff x="5715000" y="3317354"/>
            <a:chExt cx="3336389" cy="31527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3317354"/>
              <a:ext cx="3305175" cy="3152775"/>
            </a:xfrm>
            <a:prstGeom prst="rect">
              <a:avLst/>
            </a:prstGeom>
          </p:spPr>
        </p:pic>
        <p:pic>
          <p:nvPicPr>
            <p:cNvPr id="1030" name="Picture 6" descr="http://vignette1.wikia.nocookie.net/bioshock/images/2/25/BioShockicon.png/revision/latest?cb=20110408221108&amp;format=web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9323" y="5796441"/>
              <a:ext cx="1802066" cy="65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1" y="4044709"/>
            <a:ext cx="5005753" cy="23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17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Storytelling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begins to experience a series of </a:t>
            </a:r>
            <a:r>
              <a:rPr lang="en-US" dirty="0" smtClean="0"/>
              <a:t>conflicts that </a:t>
            </a:r>
            <a:r>
              <a:rPr lang="en-US" dirty="0"/>
              <a:t>drive the story </a:t>
            </a:r>
            <a:r>
              <a:rPr lang="en-US" dirty="0" smtClean="0"/>
              <a:t>forward </a:t>
            </a:r>
          </a:p>
          <a:p>
            <a:r>
              <a:rPr lang="en-US" dirty="0"/>
              <a:t>majority of the gameplay </a:t>
            </a:r>
            <a:r>
              <a:rPr lang="en-US" dirty="0" smtClean="0"/>
              <a:t>occurs</a:t>
            </a:r>
          </a:p>
          <a:p>
            <a:r>
              <a:rPr lang="en-US" dirty="0"/>
              <a:t>form of puzzles to solve, enemies </a:t>
            </a:r>
            <a:r>
              <a:rPr lang="en-US" dirty="0" smtClean="0"/>
              <a:t>to fight</a:t>
            </a:r>
            <a:r>
              <a:rPr lang="en-US" dirty="0"/>
              <a:t>, people to coerce, resources to gather, and many other ways, but what is key </a:t>
            </a:r>
            <a:r>
              <a:rPr lang="en-US" dirty="0" smtClean="0"/>
              <a:t>here is </a:t>
            </a:r>
            <a:r>
              <a:rPr lang="en-US" dirty="0"/>
              <a:t>to keep the player moving through the story.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Rising Action</a:t>
            </a:r>
          </a:p>
        </p:txBody>
      </p:sp>
    </p:spTree>
    <p:extLst>
      <p:ext uri="{BB962C8B-B14F-4D97-AF65-F5344CB8AC3E}">
        <p14:creationId xmlns:p14="http://schemas.microsoft.com/office/powerpoint/2010/main" xmlns="" val="27199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Storytelling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tension </a:t>
            </a:r>
            <a:r>
              <a:rPr lang="en-US" dirty="0"/>
              <a:t>and suspense within </a:t>
            </a:r>
            <a:r>
              <a:rPr lang="en-US" dirty="0" smtClean="0"/>
              <a:t>the player</a:t>
            </a:r>
          </a:p>
          <a:p>
            <a:r>
              <a:rPr lang="en-US" dirty="0"/>
              <a:t>character </a:t>
            </a:r>
            <a:r>
              <a:rPr lang="en-US" dirty="0" smtClean="0"/>
              <a:t>continually resolving </a:t>
            </a:r>
            <a:r>
              <a:rPr lang="en-US" dirty="0"/>
              <a:t>small conflicts within the game, but not being allowed to solve the </a:t>
            </a:r>
            <a:r>
              <a:rPr lang="en-US" dirty="0" smtClean="0"/>
              <a:t>main conflict </a:t>
            </a:r>
            <a:r>
              <a:rPr lang="en-US" dirty="0"/>
              <a:t>until the </a:t>
            </a:r>
            <a:r>
              <a:rPr lang="en-US" dirty="0" smtClean="0"/>
              <a:t>end</a:t>
            </a:r>
          </a:p>
          <a:p>
            <a:r>
              <a:rPr lang="en-US" dirty="0"/>
              <a:t>a good formula for achieving this is to put the </a:t>
            </a:r>
            <a:r>
              <a:rPr lang="en-US" dirty="0" smtClean="0"/>
              <a:t>cut scenes </a:t>
            </a:r>
            <a:r>
              <a:rPr lang="en-US" dirty="0"/>
              <a:t>and slower action points after high action points, such as a dramatic </a:t>
            </a:r>
            <a:r>
              <a:rPr lang="en-US" dirty="0" smtClean="0"/>
              <a:t>confrontation, a </a:t>
            </a:r>
            <a:r>
              <a:rPr lang="en-US" dirty="0"/>
              <a:t>huge revelation, or a boss fight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smtClean="0"/>
              <a:t>Pacing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47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Storytelling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climax is the point in </a:t>
            </a:r>
            <a:r>
              <a:rPr lang="en-US" dirty="0" err="1" smtClean="0"/>
              <a:t>thegame</a:t>
            </a:r>
            <a:r>
              <a:rPr lang="en-US" dirty="0" smtClean="0"/>
              <a:t> </a:t>
            </a:r>
            <a:r>
              <a:rPr lang="en-US" dirty="0"/>
              <a:t>story where the major conflict of the story is resolved and all of the </a:t>
            </a:r>
            <a:r>
              <a:rPr lang="en-US" dirty="0" smtClean="0"/>
              <a:t>player’s questions </a:t>
            </a:r>
            <a:r>
              <a:rPr lang="en-US" dirty="0"/>
              <a:t>get answered</a:t>
            </a:r>
            <a:r>
              <a:rPr lang="en-US" dirty="0" smtClean="0"/>
              <a:t>.</a:t>
            </a:r>
          </a:p>
          <a:p>
            <a:r>
              <a:rPr lang="en-US" dirty="0"/>
              <a:t>clues have led and the </a:t>
            </a:r>
            <a:r>
              <a:rPr lang="en-US" dirty="0" smtClean="0"/>
              <a:t>hero slays </a:t>
            </a:r>
            <a:r>
              <a:rPr lang="en-US" dirty="0"/>
              <a:t>his archenemy, or rescues the princess, or disables the bomb and saves the world</a:t>
            </a:r>
            <a:r>
              <a:rPr lang="en-US" dirty="0" smtClean="0"/>
              <a:t>.</a:t>
            </a:r>
          </a:p>
          <a:p>
            <a:r>
              <a:rPr lang="en-US" dirty="0"/>
              <a:t>The players need to feel like they have won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Climax</a:t>
            </a:r>
          </a:p>
        </p:txBody>
      </p:sp>
    </p:spTree>
    <p:extLst>
      <p:ext uri="{BB962C8B-B14F-4D97-AF65-F5344CB8AC3E}">
        <p14:creationId xmlns:p14="http://schemas.microsoft.com/office/powerpoint/2010/main" xmlns="" val="31773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Storytelling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</a:t>
            </a:r>
            <a:r>
              <a:rPr lang="en-US" dirty="0" smtClean="0"/>
              <a:t>brief portion </a:t>
            </a:r>
            <a:r>
              <a:rPr lang="en-US" dirty="0"/>
              <a:t>of the narrative that gives the happy </a:t>
            </a:r>
            <a:r>
              <a:rPr lang="en-US" dirty="0" smtClean="0"/>
              <a:t>ending</a:t>
            </a:r>
          </a:p>
          <a:p>
            <a:r>
              <a:rPr lang="en-US" dirty="0"/>
              <a:t>shows the hero enjoying </a:t>
            </a:r>
            <a:r>
              <a:rPr lang="en-US" dirty="0" smtClean="0"/>
              <a:t>his success </a:t>
            </a:r>
            <a:r>
              <a:rPr lang="en-US" dirty="0"/>
              <a:t>and is the reward for having won</a:t>
            </a:r>
            <a:r>
              <a:rPr lang="en-US" dirty="0" smtClean="0"/>
              <a:t>.</a:t>
            </a:r>
          </a:p>
          <a:p>
            <a:r>
              <a:rPr lang="en-US" dirty="0"/>
              <a:t>satisfy the </a:t>
            </a:r>
            <a:r>
              <a:rPr lang="en-US" dirty="0" smtClean="0"/>
              <a:t>players that </a:t>
            </a:r>
            <a:r>
              <a:rPr lang="en-US" dirty="0"/>
              <a:t>have succeeded, and it helps them bring closure to the story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94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B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784</TotalTime>
  <Words>991</Words>
  <Application>Microsoft Office PowerPoint</Application>
  <PresentationFormat>On-screen Show (4:3)</PresentationFormat>
  <Paragraphs>113</Paragraphs>
  <Slides>33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TemplateBM</vt:lpstr>
      <vt:lpstr>Custom Design</vt:lpstr>
      <vt:lpstr>Image</vt:lpstr>
      <vt:lpstr>Game Writing and Interactive Storytelling.</vt:lpstr>
      <vt:lpstr>OUTLINE</vt:lpstr>
      <vt:lpstr>Basic Storytelling techniques</vt:lpstr>
      <vt:lpstr>Basic Storytelling techniques</vt:lpstr>
      <vt:lpstr>Basic Storytelling techniques</vt:lpstr>
      <vt:lpstr>Basic Storytelling techniques</vt:lpstr>
      <vt:lpstr>Basic Storytelling techniques</vt:lpstr>
      <vt:lpstr>Basic Storytelling techniques</vt:lpstr>
      <vt:lpstr>Basic Storytelling techniques</vt:lpstr>
      <vt:lpstr>Story Mechanisms</vt:lpstr>
      <vt:lpstr>Story Mechanisms</vt:lpstr>
      <vt:lpstr>Story Mechanisms</vt:lpstr>
      <vt:lpstr>Slide 13</vt:lpstr>
      <vt:lpstr>Slide 14</vt:lpstr>
      <vt:lpstr>Story Mechanisms</vt:lpstr>
      <vt:lpstr>Slide 16</vt:lpstr>
      <vt:lpstr>Slide 17</vt:lpstr>
      <vt:lpstr>Story Mechanisms</vt:lpstr>
      <vt:lpstr>Slide 19</vt:lpstr>
      <vt:lpstr>Slide 20</vt:lpstr>
      <vt:lpstr>Slide 21</vt:lpstr>
      <vt:lpstr>Slide 22</vt:lpstr>
      <vt:lpstr>Story Mechanisms</vt:lpstr>
      <vt:lpstr>Slide 24</vt:lpstr>
      <vt:lpstr>Story Mechanisms</vt:lpstr>
      <vt:lpstr>Slide 26</vt:lpstr>
      <vt:lpstr>Interactive Storytelling Techniques</vt:lpstr>
      <vt:lpstr>Slide 28</vt:lpstr>
      <vt:lpstr>Interactive Storytelling Techniques</vt:lpstr>
      <vt:lpstr>Slide 30</vt:lpstr>
      <vt:lpstr>Characters</vt:lpstr>
      <vt:lpstr>Slide 32</vt:lpstr>
      <vt:lpstr>Dialogue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Albertus Agung, S.Kom., M.T.I.</dc:creator>
  <cp:lastModifiedBy>prk</cp:lastModifiedBy>
  <cp:revision>267</cp:revision>
  <dcterms:created xsi:type="dcterms:W3CDTF">2015-05-25T09:20:12Z</dcterms:created>
  <dcterms:modified xsi:type="dcterms:W3CDTF">2015-06-17T02:49:03Z</dcterms:modified>
</cp:coreProperties>
</file>